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1545" r:id="rId2"/>
    <p:sldId id="1659" r:id="rId3"/>
    <p:sldId id="1660" r:id="rId4"/>
    <p:sldId id="1573" r:id="rId5"/>
    <p:sldId id="4038" r:id="rId6"/>
    <p:sldId id="3994" r:id="rId7"/>
    <p:sldId id="3992" r:id="rId8"/>
    <p:sldId id="3993" r:id="rId9"/>
    <p:sldId id="4106" r:id="rId10"/>
    <p:sldId id="4107" r:id="rId11"/>
    <p:sldId id="4117" r:id="rId12"/>
    <p:sldId id="1824" r:id="rId13"/>
    <p:sldId id="3996" r:id="rId14"/>
    <p:sldId id="3995" r:id="rId15"/>
    <p:sldId id="4035" r:id="rId16"/>
    <p:sldId id="399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7259E6-5147-4C0F-950C-9D62ED61B73F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F5A8E6-2095-491B-BE71-DCE12E61BF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875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69317-5764-4CA6-9B37-396E9F6C5C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8F0324-E5A3-4EB0-A8C4-9F649CF643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7223D7-72E5-448E-AD63-5C13CE5E2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4D2E-370B-4FB0-B0AC-E124F98B1FCD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583884-016A-44A4-8737-6577887DD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7D3531-712D-4FA2-8F88-0ABC36210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1A743-E862-4224-9897-36B0DFA51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459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A20EF-8265-42B8-8A2A-98E5F0F57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9B052B-161B-4D94-9E01-1E1475A025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C09D6-0914-4321-9EC5-D65ACD3AB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4D2E-370B-4FB0-B0AC-E124F98B1FCD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D06ACE-8077-41E6-A1D2-83BD1CF5A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D966F-842E-4403-A660-0E68AD31D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1A743-E862-4224-9897-36B0DFA51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33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3420FB-998C-46DA-B891-08A463EE6B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231F39-49FC-460F-B839-3849D77A1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A4A2BC-4207-478C-9112-EF44BF5C5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4D2E-370B-4FB0-B0AC-E124F98B1FCD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C51C0-03D7-4547-A7BB-7AF755A0B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805FA1-44D0-47EA-89B2-5F72AF7D2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1A743-E862-4224-9897-36B0DFA51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341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py_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" y="6187442"/>
            <a:ext cx="12191999" cy="670561"/>
          </a:xfrm>
          <a:prstGeom prst="rect">
            <a:avLst/>
          </a:prstGeom>
          <a:solidFill>
            <a:srgbClr val="003B58"/>
          </a:solidFill>
          <a:ln>
            <a:noFill/>
          </a:ln>
          <a:effectLst>
            <a:reflection endPos="0" dist="508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1120774"/>
          </a:xfrm>
        </p:spPr>
        <p:txBody>
          <a:bodyPr anchor="b"/>
          <a:lstStyle>
            <a:lvl1pPr marL="0" marR="0" indent="0" algn="l" defTabSz="6858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0" i="0">
                <a:solidFill>
                  <a:srgbClr val="003B58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en-US" dirty="0"/>
              <a:t>STANDARD TEXT SLIDE SAMPLE </a:t>
            </a:r>
            <a:br>
              <a:rPr lang="en-US" dirty="0"/>
            </a:br>
            <a:r>
              <a:rPr lang="en-US" dirty="0"/>
              <a:t>TWO-LINE TITLE OPTION ONE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8441" y="6340159"/>
            <a:ext cx="934721" cy="365125"/>
          </a:xfrm>
        </p:spPr>
        <p:txBody>
          <a:bodyPr/>
          <a:lstStyle>
            <a:lvl1pPr algn="ctr">
              <a:defRPr sz="750"/>
            </a:lvl1pPr>
          </a:lstStyle>
          <a:p>
            <a:fld id="{57B7F8B6-4567-8A49-9D99-E5D35017A84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496291"/>
            <a:ext cx="10515600" cy="374650"/>
          </a:xfrm>
        </p:spPr>
        <p:txBody>
          <a:bodyPr>
            <a:normAutofit/>
          </a:bodyPr>
          <a:lstStyle>
            <a:lvl1pPr marL="0" indent="0">
              <a:buNone/>
              <a:defRPr sz="1350" baseline="0">
                <a:solidFill>
                  <a:srgbClr val="003B58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SLIDE SUBTITLE PLACEHOLDER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90652" y="2114550"/>
            <a:ext cx="9988549" cy="3962400"/>
          </a:xfrm>
        </p:spPr>
        <p:txBody>
          <a:bodyPr/>
          <a:lstStyle>
            <a:lvl1pPr>
              <a:defRPr b="0" i="0" baseline="0">
                <a:latin typeface="Arial" charset="0"/>
                <a:ea typeface="Arial" charset="0"/>
                <a:cs typeface="Arial" charset="0"/>
              </a:defRPr>
            </a:lvl1pPr>
            <a:lvl2pPr>
              <a:defRPr b="0" i="0" baseline="0">
                <a:latin typeface="Arial" charset="0"/>
                <a:ea typeface="Arial" charset="0"/>
                <a:cs typeface="Arial" charset="0"/>
              </a:defRPr>
            </a:lvl2pPr>
            <a:lvl3pPr>
              <a:defRPr b="0" i="0">
                <a:latin typeface="Arial" charset="0"/>
                <a:ea typeface="Arial" charset="0"/>
                <a:cs typeface="Arial" charset="0"/>
              </a:defRPr>
            </a:lvl3pPr>
            <a:lvl4pPr>
              <a:defRPr b="0" i="0">
                <a:latin typeface="Arial" charset="0"/>
                <a:ea typeface="Arial" charset="0"/>
                <a:cs typeface="Arial" charset="0"/>
              </a:defRPr>
            </a:lvl4pPr>
            <a:lvl5pPr>
              <a:defRPr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Bullet points would start here and continue onto</a:t>
            </a:r>
            <a:br>
              <a:rPr lang="en-US" dirty="0"/>
            </a:br>
            <a:r>
              <a:rPr lang="en-US" dirty="0"/>
              <a:t>a second line like this, if necessary</a:t>
            </a:r>
          </a:p>
          <a:p>
            <a:pPr lvl="0"/>
            <a:r>
              <a:rPr lang="en-US" dirty="0"/>
              <a:t>Bullet point 2</a:t>
            </a:r>
          </a:p>
          <a:p>
            <a:pPr lvl="0"/>
            <a:r>
              <a:rPr lang="en-US" dirty="0"/>
              <a:t>Bullet point 3</a:t>
            </a:r>
          </a:p>
          <a:p>
            <a:pPr lvl="1"/>
            <a:r>
              <a:rPr lang="en-US" dirty="0"/>
              <a:t>Sub-points would follow as shown here</a:t>
            </a:r>
          </a:p>
          <a:p>
            <a:pPr lvl="1"/>
            <a:r>
              <a:rPr lang="en-US" dirty="0"/>
              <a:t>Sub-point 2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2649"/>
          <a:stretch/>
        </p:blipFill>
        <p:spPr>
          <a:xfrm>
            <a:off x="9764485" y="6275364"/>
            <a:ext cx="2104939" cy="4866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988" r="58096" b="41291"/>
          <a:stretch/>
        </p:blipFill>
        <p:spPr>
          <a:xfrm>
            <a:off x="8153399" y="6367766"/>
            <a:ext cx="1567547" cy="284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9665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1C70D90-DBBD-F948-BCDB-60BEBF921933}"/>
              </a:ext>
            </a:extLst>
          </p:cNvPr>
          <p:cNvSpPr/>
          <p:nvPr userDrawn="1"/>
        </p:nvSpPr>
        <p:spPr>
          <a:xfrm>
            <a:off x="0" y="4598737"/>
            <a:ext cx="12192000" cy="2259263"/>
          </a:xfrm>
          <a:prstGeom prst="rect">
            <a:avLst/>
          </a:prstGeom>
          <a:solidFill>
            <a:srgbClr val="003B58"/>
          </a:solidFill>
          <a:ln>
            <a:noFill/>
          </a:ln>
          <a:effectLst>
            <a:reflection endPos="0" dist="508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>
              <a:solidFill>
                <a:schemeClr val="accent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8B7100-A55E-C34A-A0CC-7FD06A23E1D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9561" y="3337560"/>
            <a:ext cx="6568439" cy="1249680"/>
          </a:xfrm>
        </p:spPr>
        <p:txBody>
          <a:bodyPr anchor="t" anchorCtr="0"/>
          <a:lstStyle>
            <a:lvl1pPr algn="l">
              <a:defRPr sz="4833"/>
            </a:lvl1pPr>
          </a:lstStyle>
          <a:p>
            <a:r>
              <a:rPr lang="en-US" dirty="0"/>
              <a:t>PRESENTATION TITLE SLIDE SAMPLE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5D3A80-8418-5241-8C85-27513032862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81941" y="4785360"/>
            <a:ext cx="6629399" cy="373380"/>
          </a:xfrm>
        </p:spPr>
        <p:txBody>
          <a:bodyPr>
            <a:noAutofit/>
          </a:bodyPr>
          <a:lstStyle>
            <a:lvl1pPr marL="0" indent="0" algn="l">
              <a:buNone/>
              <a:defRPr sz="2083">
                <a:solidFill>
                  <a:schemeClr val="bg1"/>
                </a:solidFill>
              </a:defRPr>
            </a:lvl1pPr>
            <a:lvl2pPr marL="457182" indent="0" algn="ctr">
              <a:buNone/>
              <a:defRPr sz="2000"/>
            </a:lvl2pPr>
            <a:lvl3pPr marL="914363" indent="0" algn="ctr">
              <a:buNone/>
              <a:defRPr sz="1800"/>
            </a:lvl3pPr>
            <a:lvl4pPr marL="1371545" indent="0" algn="ctr">
              <a:buNone/>
              <a:defRPr sz="1600"/>
            </a:lvl4pPr>
            <a:lvl5pPr marL="1828727" indent="0" algn="ctr">
              <a:buNone/>
              <a:defRPr sz="1600"/>
            </a:lvl5pPr>
            <a:lvl6pPr marL="2285909" indent="0" algn="ctr">
              <a:buNone/>
              <a:defRPr sz="1600"/>
            </a:lvl6pPr>
            <a:lvl7pPr marL="2743090" indent="0" algn="ctr">
              <a:buNone/>
              <a:defRPr sz="1600"/>
            </a:lvl7pPr>
            <a:lvl8pPr marL="3200272" indent="0" algn="ctr">
              <a:buNone/>
              <a:defRPr sz="1600"/>
            </a:lvl8pPr>
            <a:lvl9pPr marL="3657454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Picture Placeholder 12">
            <a:extLst>
              <a:ext uri="{FF2B5EF4-FFF2-40B4-BE49-F238E27FC236}">
                <a16:creationId xmlns:a16="http://schemas.microsoft.com/office/drawing/2014/main" id="{44F100C5-D071-3146-A3B6-705B9228911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89561" y="5571146"/>
            <a:ext cx="1829594" cy="874448"/>
          </a:xfrm>
        </p:spPr>
        <p:txBody>
          <a:bodyPr anchor="ctr"/>
          <a:lstStyle>
            <a:lvl1pPr marL="0" indent="0" algn="ctr">
              <a:buNone/>
              <a:defRPr b="0" i="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Location Logo </a:t>
            </a:r>
            <a:br>
              <a:rPr lang="en-US" dirty="0"/>
            </a:br>
            <a:r>
              <a:rPr lang="en-US" dirty="0"/>
              <a:t>goes here</a:t>
            </a:r>
          </a:p>
        </p:txBody>
      </p:sp>
    </p:spTree>
    <p:extLst>
      <p:ext uri="{BB962C8B-B14F-4D97-AF65-F5344CB8AC3E}">
        <p14:creationId xmlns:p14="http://schemas.microsoft.com/office/powerpoint/2010/main" val="1070189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34548-607F-4442-A2E8-88F6C788B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D5297-8472-4071-9801-EFCEF7A38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04226A-5245-434A-B40D-E258B2E5E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4D2E-370B-4FB0-B0AC-E124F98B1FCD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3064A4-6290-463C-91F6-5D85E1B40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818B2-3EAA-4DE8-A1BD-C54D7E3BD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1A743-E862-4224-9897-36B0DFA51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131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46F85-BE70-4081-837A-C563B2797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230F00-55A5-4C7E-A308-2F714163A5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AC0C63-2AD8-4607-8F20-DE5EED508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4D2E-370B-4FB0-B0AC-E124F98B1FCD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A020E1-A198-4FD2-8C5F-EF3065665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24741-D5D1-4BA9-993C-B7B797D75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1A743-E862-4224-9897-36B0DFA51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93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75A95-5F33-4326-98A7-0FBAC8D71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B8E64C-367E-48DB-BBCD-7C4422735A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3F9FB3-02D5-4730-8B98-C7909FB18F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59991E-443E-489E-BAD8-067C17621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4D2E-370B-4FB0-B0AC-E124F98B1FCD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AAE44A-8DA6-4F58-8F3A-516095AA5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2590-F4EC-4655-9667-43077D11C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1A743-E862-4224-9897-36B0DFA51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97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B335D-7E13-4B3C-9D7B-635B4E35D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531FE0-0164-4D9E-A3AD-B9C2829A1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1CBD94-D75E-4697-9218-B75A32190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DC1601-77F3-46E4-8DD6-01FE1F2BCB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9CEE8C-6549-4D55-A094-0B007E737C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2EBA08-169B-4FEF-B1AE-AC0651844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4D2E-370B-4FB0-B0AC-E124F98B1FCD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880BE9-715C-4357-B302-FBF7019CA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72E7D2-9209-4596-A2BD-84E585604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1A743-E862-4224-9897-36B0DFA51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985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AE1B4-38DE-4323-A2AA-C8BCFE6C0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B4FB5A-FFC0-4894-A9E6-A9AECA76E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4D2E-370B-4FB0-B0AC-E124F98B1FCD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7A8A2F-8A93-4499-A21D-6674F2B8B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B1DE1C-3A91-4780-86EE-BE3460CE6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1A743-E862-4224-9897-36B0DFA51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952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8215BA-DF1E-407A-9037-F3C41B7AE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4D2E-370B-4FB0-B0AC-E124F98B1FCD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B249EE-EC72-412A-A46A-54C33D7AE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513B5-7CFB-4AB1-8E72-F57359117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1A743-E862-4224-9897-36B0DFA51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762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680B2-8283-4FA8-95AB-B50149252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BDFDF-2ACC-45AA-8E33-72CF2BFBE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38ABA4-F728-47E8-A0B7-7D10E930BE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F21EDA-047B-4CD1-B6C1-D3560E283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4D2E-370B-4FB0-B0AC-E124F98B1FCD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5837B0-0907-4676-931A-9359E18FA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F31F65-0C4A-4D9C-8436-8651DC6AC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1A743-E862-4224-9897-36B0DFA51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391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A6BFF-8C22-46B9-ACEA-89FFA0E94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6A1D45-A0CF-4776-9FAD-3C881A0463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5A5352-E3A6-4B0C-B46F-88705D25A7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7D8A71-076E-49A3-84EA-B6389ED67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4D2E-370B-4FB0-B0AC-E124F98B1FCD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C6074C-FD74-4FF5-8DEE-1579B4E11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320031-124C-43FE-854C-4282B8395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1A743-E862-4224-9897-36B0DFA51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160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796CF9-4ECF-4CCD-B5E6-DE4FE2274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99A24-8CB1-4534-B436-65891313CE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7FD571-57B4-42C5-AEA8-677048D792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84D2E-370B-4FB0-B0AC-E124F98B1FCD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4B71FC-2B14-4D90-9C70-17DF9F1C8E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BA8E47-A5BE-4988-B369-857BFC82E7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1A743-E862-4224-9897-36B0DFA51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195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ww.mclaren.org/mclaren-physician-partners/care-management-referrals" TargetMode="Externa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dawn.smith@mclaren.org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A415608-2705-074D-8BBD-22CC320A21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3472" y="1762146"/>
            <a:ext cx="10105055" cy="1497101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McLaren High Performance Network</a:t>
            </a:r>
            <a:br>
              <a:rPr lang="en-US" sz="4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Participant Onboarding</a:t>
            </a:r>
            <a:endParaRPr lang="en-US" sz="4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600B7CB-7FA6-49B9-8023-A336683BD80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291" y="5795736"/>
            <a:ext cx="1731205" cy="567835"/>
          </a:xfrm>
          <a:prstGeom prst="rect">
            <a:avLst/>
          </a:prstGeom>
        </p:spPr>
      </p:pic>
      <p:sp>
        <p:nvSpPr>
          <p:cNvPr id="7" name="Subtitle 4">
            <a:extLst>
              <a:ext uri="{FF2B5EF4-FFF2-40B4-BE49-F238E27FC236}">
                <a16:creationId xmlns:a16="http://schemas.microsoft.com/office/drawing/2014/main" id="{E7E6C1F2-E400-43C8-8D70-5B8D94159231}"/>
              </a:ext>
            </a:extLst>
          </p:cNvPr>
          <p:cNvSpPr txBox="1">
            <a:spLocks/>
          </p:cNvSpPr>
          <p:nvPr/>
        </p:nvSpPr>
        <p:spPr>
          <a:xfrm>
            <a:off x="3791824" y="4920982"/>
            <a:ext cx="6316910" cy="1597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83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182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63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45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27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09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9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72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54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50000"/>
              </a:lnSpc>
            </a:pPr>
            <a:r>
              <a:rPr lang="en-US" sz="1600" dirty="0"/>
              <a:t>Kim Hamm, VP Clinical Operations</a:t>
            </a:r>
          </a:p>
          <a:p>
            <a:pPr>
              <a:lnSpc>
                <a:spcPct val="50000"/>
              </a:lnSpc>
            </a:pPr>
            <a:r>
              <a:rPr lang="en-US" sz="1600" dirty="0"/>
              <a:t>Dawn Smith, Program Manager</a:t>
            </a:r>
          </a:p>
          <a:p>
            <a:pPr>
              <a:lnSpc>
                <a:spcPct val="50000"/>
              </a:lnSpc>
            </a:pPr>
            <a:r>
              <a:rPr lang="en-US" sz="1600" dirty="0"/>
              <a:t>2022	</a:t>
            </a:r>
            <a:r>
              <a:rPr lang="en-US" sz="2400" dirty="0"/>
              <a:t>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042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A5A60-9A5B-4FDC-A275-B2523E5DC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Downside Risk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04C003-6CBB-4C5E-B503-BB303C52E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7F8B6-4567-8A49-9D99-E5D35017A84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DCEE86-9EEA-4BD4-8454-B2FC8365E66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01725" y="1549285"/>
            <a:ext cx="9988549" cy="3962400"/>
          </a:xfrm>
        </p:spPr>
        <p:txBody>
          <a:bodyPr>
            <a:normAutofit/>
          </a:bodyPr>
          <a:lstStyle/>
          <a:p>
            <a:r>
              <a:rPr lang="en-US" dirty="0"/>
              <a:t>Downside risk is the financial risk associated with losses.</a:t>
            </a:r>
          </a:p>
          <a:p>
            <a:pPr lvl="1"/>
            <a:r>
              <a:rPr lang="en-US" dirty="0"/>
              <a:t>In a downside risk model, providers must refund the payer for the incurred losses if they exceed financial benchmarks.</a:t>
            </a:r>
          </a:p>
          <a:p>
            <a:r>
              <a:rPr lang="en-US" dirty="0"/>
              <a:t>What does it mean for providers?</a:t>
            </a:r>
          </a:p>
          <a:p>
            <a:pPr lvl="1"/>
            <a:r>
              <a:rPr lang="en-US" dirty="0"/>
              <a:t>Low performers placed on improvement plans</a:t>
            </a:r>
          </a:p>
          <a:p>
            <a:pPr lvl="1"/>
            <a:r>
              <a:rPr lang="en-US" dirty="0"/>
              <a:t>Potential removal from contract</a:t>
            </a:r>
          </a:p>
          <a:p>
            <a:r>
              <a:rPr lang="en-US" dirty="0"/>
              <a:t>McLaren is at risk for financial performance of all providers as a </a:t>
            </a:r>
            <a:r>
              <a:rPr lang="en-US" b="1" dirty="0"/>
              <a:t>group</a:t>
            </a:r>
          </a:p>
          <a:p>
            <a:pPr lvl="1"/>
            <a:r>
              <a:rPr lang="en-US" dirty="0"/>
              <a:t>Providers are not at individual financial risk at this 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634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B841B-76E8-4073-B1A6-44A1BB125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Downside Risk- What do I need to do?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A7E218-A0BD-4C49-B779-BE9B35FF26C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Physicians are required to participate in:</a:t>
            </a:r>
          </a:p>
          <a:p>
            <a:r>
              <a:rPr lang="en-US" dirty="0"/>
              <a:t>MPP Care Coordination programs including managing patient transitions among care settings to home</a:t>
            </a:r>
          </a:p>
          <a:p>
            <a:r>
              <a:rPr lang="en-US" b="1" dirty="0"/>
              <a:t>Utilization of evidence-based guidelines to deliver the most effective care in the most appropriate setting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5FB12ED-740F-4F4F-B15E-7A81A2014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7F8B6-4567-8A49-9D99-E5D35017A84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12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A5A60-9A5B-4FDC-A275-B2523E5DC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8163" y="346917"/>
            <a:ext cx="6755674" cy="112077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Downside Risk – Best Practices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04C003-6CBB-4C5E-B503-BB303C52E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7F8B6-4567-8A49-9D99-E5D35017A84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DCEE86-9EEA-4BD4-8454-B2FC8365E66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53162" y="1619599"/>
            <a:ext cx="10141915" cy="4215936"/>
          </a:xfrm>
        </p:spPr>
        <p:txBody>
          <a:bodyPr>
            <a:norm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Physician Engagement/Education</a:t>
            </a:r>
          </a:p>
          <a:p>
            <a:pPr marL="742950" marR="0" lvl="1" indent="-285750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Watch videos on website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Optimize Coding</a:t>
            </a:r>
          </a:p>
          <a:p>
            <a:pPr marL="742950" marR="0" lvl="1" indent="-285750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HCC</a:t>
            </a:r>
          </a:p>
          <a:p>
            <a:pPr marL="742950" marR="0" lvl="1" indent="-285750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CPT II Codes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Persivia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Physician Access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Utilize in-network providers and facilities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80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D6223-AFAE-4484-A9D6-B31A5EBAB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74222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How Care Coordination Impacts Quality &amp; Cost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57FB731-89BB-453B-BBC5-1DE14B8CDC7C}"/>
              </a:ext>
            </a:extLst>
          </p:cNvPr>
          <p:cNvSpPr txBox="1">
            <a:spLocks/>
          </p:cNvSpPr>
          <p:nvPr/>
        </p:nvSpPr>
        <p:spPr>
          <a:xfrm>
            <a:off x="838200" y="1107347"/>
            <a:ext cx="10612406" cy="647700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Chronic Care Management (CCM) - encompasses a variety of services to support disease management and improve outcomes while reducing avoidable cost; while patients are enrolled in CCM, our team focuses on:</a:t>
            </a:r>
          </a:p>
          <a:p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66122CE-23F3-442D-8BDD-A532A4BC2B01}"/>
              </a:ext>
            </a:extLst>
          </p:cNvPr>
          <p:cNvSpPr txBox="1">
            <a:spLocks/>
          </p:cNvSpPr>
          <p:nvPr/>
        </p:nvSpPr>
        <p:spPr>
          <a:xfrm>
            <a:off x="838200" y="2066065"/>
            <a:ext cx="5157787" cy="3684588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Screening Compliance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Colorectal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Mammogram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Fall Risk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Depression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Immunizations (Flu/Pneumonia)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CA685859-D14F-458F-9624-674E0DFCAB21}"/>
              </a:ext>
            </a:extLst>
          </p:cNvPr>
          <p:cNvSpPr txBox="1">
            <a:spLocks/>
          </p:cNvSpPr>
          <p:nvPr/>
        </p:nvSpPr>
        <p:spPr>
          <a:xfrm>
            <a:off x="5584876" y="2066065"/>
            <a:ext cx="5183188" cy="3684588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Diabetic Management Measures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HgbA1C testing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Eye Exams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Reduce Utilization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ED Visits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Hospitalization/Readmissions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676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EB4F2-E264-4F78-B607-0F807C205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940" y="307751"/>
            <a:ext cx="10515600" cy="51904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Care Coordination Referrals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041F2E-C9DF-462F-A1EB-174A9EF373E6}"/>
              </a:ext>
            </a:extLst>
          </p:cNvPr>
          <p:cNvSpPr txBox="1"/>
          <p:nvPr/>
        </p:nvSpPr>
        <p:spPr>
          <a:xfrm>
            <a:off x="820940" y="789630"/>
            <a:ext cx="966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McLaren Physician Partners Accepts Referrals from our Members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F5822445-422C-4E63-A56B-818305C0EEF6}"/>
              </a:ext>
            </a:extLst>
          </p:cNvPr>
          <p:cNvSpPr txBox="1">
            <a:spLocks/>
          </p:cNvSpPr>
          <p:nvPr/>
        </p:nvSpPr>
        <p:spPr>
          <a:xfrm>
            <a:off x="820939" y="1171069"/>
            <a:ext cx="4896025" cy="4245667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Ideal referrals include:</a:t>
            </a:r>
          </a:p>
          <a:p>
            <a:pPr marL="285750" indent="-28575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Patients with educational needs</a:t>
            </a:r>
          </a:p>
          <a:p>
            <a:pPr marL="285750" indent="-28575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Patients newly diagnosed with a chronic condition</a:t>
            </a:r>
          </a:p>
          <a:p>
            <a:pPr marL="285750" indent="-28575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Patients who would benefit from Disease Management</a:t>
            </a:r>
          </a:p>
          <a:p>
            <a:pPr marL="285750" indent="-28575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Patients needing assistance with Coordinating Care</a:t>
            </a:r>
          </a:p>
          <a:p>
            <a:pPr marL="285750" indent="-28575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Patients in need of Community Resources/Social Determinant Concerns</a:t>
            </a:r>
          </a:p>
          <a:p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0424575-1E0D-440F-9573-1FD2C0FBA656}"/>
              </a:ext>
            </a:extLst>
          </p:cNvPr>
          <p:cNvSpPr/>
          <p:nvPr/>
        </p:nvSpPr>
        <p:spPr>
          <a:xfrm>
            <a:off x="820939" y="5533573"/>
            <a:ext cx="86435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dirty="0">
                <a:solidFill>
                  <a:prstClr val="black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https://www.mclaren.org/mclaren-physician-partners/care-management-referrals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FD5169E-93F1-4039-9E5B-CF6DA89D71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1330" y="1278262"/>
            <a:ext cx="3800102" cy="4245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633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BB8CB-A276-4AE6-9AA1-93DC0407C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665651"/>
          </a:xfrm>
        </p:spPr>
        <p:txBody>
          <a:bodyPr/>
          <a:lstStyle/>
          <a:p>
            <a:pPr algn="ctr"/>
            <a:r>
              <a:rPr lang="en-US" dirty="0"/>
              <a:t>Reports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9E0B72-BE8D-4068-ACBF-2FD9D5121B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81404"/>
            <a:ext cx="10515600" cy="374650"/>
          </a:xfrm>
        </p:spPr>
        <p:txBody>
          <a:bodyPr/>
          <a:lstStyle/>
          <a:p>
            <a:pPr algn="ctr"/>
            <a:r>
              <a:rPr lang="en-US" dirty="0"/>
              <a:t>Below is an example of a report you will receive monthly from the Quality department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FBC256-823C-4B1A-8F5C-F037F6EFCC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6523" y="1410819"/>
            <a:ext cx="8896648" cy="199680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B4D62EA-CAF2-4A75-B2A7-478668D12534}"/>
              </a:ext>
            </a:extLst>
          </p:cNvPr>
          <p:cNvSpPr txBox="1"/>
          <p:nvPr/>
        </p:nvSpPr>
        <p:spPr>
          <a:xfrm>
            <a:off x="838200" y="3511942"/>
            <a:ext cx="102940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Beneficiaries – Medicare Fee for Service (non-Medicare Advantage) beneficiaries attributed based on plurality of care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HCC Score – Hierarchical Condition Category – sum of the score or weight attributed to each of the demographic factors and HCCs within the model, normalized to 1.0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PBPY – Average Cost Per Beneficiary Per Year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Leakage – Claims processed for services outside of the McLaren Network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AWV- Completion rate of eligible Annual Wellness Visits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TOC – Patients seen by PCP within 7-14 days of an inpatient stay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215728-FBD0-4646-B02F-E09152C836E7}"/>
              </a:ext>
            </a:extLst>
          </p:cNvPr>
          <p:cNvSpPr/>
          <p:nvPr/>
        </p:nvSpPr>
        <p:spPr>
          <a:xfrm>
            <a:off x="1086523" y="2386149"/>
            <a:ext cx="986117" cy="10214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4065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21E707-ECAC-49E0-8491-EA571F24264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01725" y="1150274"/>
            <a:ext cx="9988549" cy="39624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Questions? </a:t>
            </a:r>
          </a:p>
          <a:p>
            <a:pPr marL="0" indent="0" algn="ctr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Please contact:</a:t>
            </a:r>
          </a:p>
          <a:p>
            <a:pPr marL="0" indent="0" algn="ctr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Dawn Smith</a:t>
            </a:r>
          </a:p>
          <a:p>
            <a:pPr marL="0" indent="0" algn="ctr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Program Manager</a:t>
            </a:r>
          </a:p>
          <a:p>
            <a:pPr marL="0" indent="0" algn="ctr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Compliance Officer</a:t>
            </a:r>
          </a:p>
          <a:p>
            <a:pPr marL="0" indent="0" algn="ctr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dawn.smith@mclaren.org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248-484-4942</a:t>
            </a:r>
          </a:p>
        </p:txBody>
      </p:sp>
    </p:spTree>
    <p:extLst>
      <p:ext uri="{BB962C8B-B14F-4D97-AF65-F5344CB8AC3E}">
        <p14:creationId xmlns:p14="http://schemas.microsoft.com/office/powerpoint/2010/main" val="1426367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EEE21-9808-4C6E-AD95-50A473C1F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6579" y="328639"/>
            <a:ext cx="6658841" cy="574673"/>
          </a:xfrm>
        </p:spPr>
        <p:txBody>
          <a:bodyPr>
            <a:normAutofit fontScale="90000"/>
          </a:bodyPr>
          <a:lstStyle/>
          <a:p>
            <a:r>
              <a:rPr lang="en-US" dirty="0"/>
              <a:t>Accountable Care Organization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83AD3B7-2ABA-4722-8B95-58B9F9963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7F8B6-4567-8A49-9D99-E5D35017A84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AB226C-F19E-49A2-B12C-D4E53AFE32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52602" y="903312"/>
            <a:ext cx="4486793" cy="374650"/>
          </a:xfrm>
        </p:spPr>
        <p:txBody>
          <a:bodyPr>
            <a:normAutofit/>
          </a:bodyPr>
          <a:lstStyle/>
          <a:p>
            <a:r>
              <a:rPr lang="en-US" sz="1800" dirty="0"/>
              <a:t>McLaren High Performance Network, LLC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A2C928-504E-4E1E-81F3-B041A1965A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219" y="2589404"/>
            <a:ext cx="8687553" cy="336528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068BDF9-43CF-44DF-85A2-B27FDDBEB913}"/>
              </a:ext>
            </a:extLst>
          </p:cNvPr>
          <p:cNvSpPr txBox="1"/>
          <p:nvPr/>
        </p:nvSpPr>
        <p:spPr>
          <a:xfrm>
            <a:off x="1752220" y="1477985"/>
            <a:ext cx="86875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is an ACO?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Accountable Care Organizations, (ACOs) are groups of hospitals, providers and community partners who come together to improve patient outcomes and reduce health care costs by delivering highly coordinated care.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346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9BB41-7A97-4B14-9300-7E39762F1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815280"/>
          </a:xfrm>
        </p:spPr>
        <p:txBody>
          <a:bodyPr/>
          <a:lstStyle/>
          <a:p>
            <a:pPr algn="ctr"/>
            <a:r>
              <a:rPr lang="en-US" dirty="0"/>
              <a:t>Definitions		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874973-D1F1-42A0-A409-3DB3E7BA833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8200" y="1619599"/>
            <a:ext cx="9988549" cy="3962400"/>
          </a:xfrm>
        </p:spPr>
        <p:txBody>
          <a:bodyPr/>
          <a:lstStyle/>
          <a:p>
            <a:r>
              <a:rPr lang="en-US" dirty="0"/>
              <a:t>Participant – participate at the Tax ID (TIN) level</a:t>
            </a:r>
          </a:p>
          <a:p>
            <a:r>
              <a:rPr lang="en-US" dirty="0"/>
              <a:t>Provider/Supplier – may be physicians, APPs, and other provider types</a:t>
            </a:r>
          </a:p>
          <a:p>
            <a:r>
              <a:rPr lang="en-US" dirty="0"/>
              <a:t>Beneficiary – this program includes Traditional Medicare Fee for Service patients only, not Medicare Advantage</a:t>
            </a:r>
          </a:p>
          <a:p>
            <a:r>
              <a:rPr lang="en-US" dirty="0"/>
              <a:t>Attributed Beneficiary – assigned to the provider based on the plurality of primary care services rendered to a beneficiary.</a:t>
            </a:r>
          </a:p>
        </p:txBody>
      </p:sp>
    </p:spTree>
    <p:extLst>
      <p:ext uri="{BB962C8B-B14F-4D97-AF65-F5344CB8AC3E}">
        <p14:creationId xmlns:p14="http://schemas.microsoft.com/office/powerpoint/2010/main" val="3060102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1A835F5-BED7-4099-80DC-D3D3C4F73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Keys to Success in Value-Based Care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F8F962-5A76-4F4F-BE9F-391241F88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7F8B6-4567-8A49-9D99-E5D35017A84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0" name="Graphic 2" descr="Award ribbon with star">
            <a:extLst>
              <a:ext uri="{FF2B5EF4-FFF2-40B4-BE49-F238E27FC236}">
                <a16:creationId xmlns:a16="http://schemas.microsoft.com/office/drawing/2014/main" id="{AC73D7C4-0AA8-457E-9B2D-7194A58AE15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5801" y="1207539"/>
            <a:ext cx="3187831" cy="3136769"/>
          </a:xfrm>
          <a:prstGeom prst="rect">
            <a:avLst/>
          </a:prstGeom>
        </p:spPr>
      </p:pic>
      <p:pic>
        <p:nvPicPr>
          <p:cNvPr id="11" name="Graphic 4" descr="Handshake with solid fill">
            <a:extLst>
              <a:ext uri="{FF2B5EF4-FFF2-40B4-BE49-F238E27FC236}">
                <a16:creationId xmlns:a16="http://schemas.microsoft.com/office/drawing/2014/main" id="{A9A2B861-4461-40EB-86CB-9326C0E2DEE0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781719" y="1569244"/>
            <a:ext cx="3187831" cy="258004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037F19B-AB1A-4112-BEF3-DE6225C176D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46531" y="1156476"/>
            <a:ext cx="3108702" cy="310870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F9954EA-B91D-4ECA-8998-F7867591DC2A}"/>
              </a:ext>
            </a:extLst>
          </p:cNvPr>
          <p:cNvSpPr txBox="1"/>
          <p:nvPr/>
        </p:nvSpPr>
        <p:spPr>
          <a:xfrm>
            <a:off x="1362785" y="3995678"/>
            <a:ext cx="174195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/>
              <a:t>Quality Improvement</a:t>
            </a:r>
          </a:p>
          <a:p>
            <a:pPr algn="ctr"/>
            <a:endParaRPr lang="en-US" sz="1300" dirty="0"/>
          </a:p>
          <a:p>
            <a:pPr algn="ctr"/>
            <a:r>
              <a:rPr lang="en-US" sz="1300" dirty="0"/>
              <a:t>Better outcomes and improved patient satisfaction drive stronger patient engagement and cost-efficient outcomes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AE7E1DA-77A8-4421-BC1A-E815C8569332}"/>
              </a:ext>
            </a:extLst>
          </p:cNvPr>
          <p:cNvSpPr txBox="1"/>
          <p:nvPr/>
        </p:nvSpPr>
        <p:spPr>
          <a:xfrm>
            <a:off x="4504658" y="3995678"/>
            <a:ext cx="174195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/>
              <a:t>Care Coordination</a:t>
            </a:r>
          </a:p>
          <a:p>
            <a:pPr algn="ctr"/>
            <a:endParaRPr lang="en-US" sz="1300" dirty="0"/>
          </a:p>
          <a:p>
            <a:pPr algn="ctr"/>
            <a:r>
              <a:rPr lang="en-US" sz="1300" dirty="0"/>
              <a:t>Coordinating care to manage chronic disease in populations and improve health outcomes</a:t>
            </a:r>
          </a:p>
          <a:p>
            <a:pPr algn="ctr"/>
            <a:endParaRPr lang="en-US" sz="13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99C8560-20D5-4F89-9DD9-F17FBFE9251A}"/>
              </a:ext>
            </a:extLst>
          </p:cNvPr>
          <p:cNvSpPr txBox="1"/>
          <p:nvPr/>
        </p:nvSpPr>
        <p:spPr>
          <a:xfrm>
            <a:off x="8198427" y="3995678"/>
            <a:ext cx="1741951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/>
              <a:t>Cost and Utilization</a:t>
            </a:r>
          </a:p>
          <a:p>
            <a:pPr algn="ctr"/>
            <a:endParaRPr lang="en-US" sz="1300" dirty="0"/>
          </a:p>
          <a:p>
            <a:pPr algn="ctr"/>
            <a:r>
              <a:rPr lang="en-US" sz="1300" dirty="0"/>
              <a:t>Eliminating unnecessary care and reducing total costs results in shared savings for patients, employers, health plans, and providers</a:t>
            </a:r>
          </a:p>
        </p:txBody>
      </p:sp>
    </p:spTree>
    <p:extLst>
      <p:ext uri="{BB962C8B-B14F-4D97-AF65-F5344CB8AC3E}">
        <p14:creationId xmlns:p14="http://schemas.microsoft.com/office/powerpoint/2010/main" val="3532292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E0228-8677-4BAB-8B9B-6455BAA5D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774570"/>
          </a:xfrm>
        </p:spPr>
        <p:txBody>
          <a:bodyPr/>
          <a:lstStyle/>
          <a:p>
            <a:pPr algn="ctr"/>
            <a:r>
              <a:rPr lang="en-US" dirty="0"/>
              <a:t>Quality Metrics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6A2F66-B02E-42CF-973D-B65B914AB5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205346"/>
            <a:ext cx="10515600" cy="207818"/>
          </a:xfrm>
        </p:spPr>
        <p:txBody>
          <a:bodyPr>
            <a:noAutofit/>
          </a:bodyPr>
          <a:lstStyle/>
          <a:p>
            <a:pPr algn="ctr"/>
            <a:r>
              <a:rPr lang="en-US" sz="1600" dirty="0"/>
              <a:t>ACOs are scored on the following quality metrics on an annual basis.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09BC40-5C42-4744-B02B-AFCB4D0387EF}"/>
              </a:ext>
            </a:extLst>
          </p:cNvPr>
          <p:cNvSpPr txBox="1"/>
          <p:nvPr/>
        </p:nvSpPr>
        <p:spPr>
          <a:xfrm>
            <a:off x="1421387" y="1878676"/>
            <a:ext cx="9349226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Consumer Assessment of Healthcare Providers and Systems (CAHPS) patient experience survey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Hospital-Wide, 30-day, All-cause Unplanned Readmission Rate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Risk Standardized, All-Cause Unplanned Admissions for Multiple Chronic Conditions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Hemoglobin A1c (HbA1c) control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Preventive Care and Screening: Screening for Depression and Follow-up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Controlling High Blood Pressure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Falls: Screening for Future Fall Risk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Preventive Care and Screening: Influenza Immunization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Preventive Care and Screening: Tobacco Use: Screening and Cessation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Colorectal Cancer Screening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Breast Cancer Screening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Statin Therapy for the Prevention and Treatment of Cardiovascular Disease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Depression Remission at Twelve Months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513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E41FE-233F-472C-BB47-CC95C3E3B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Optimizing Quality Performance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22F456-D719-49D1-99FB-67D6A904660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8200" y="1644766"/>
            <a:ext cx="10209415" cy="3962400"/>
          </a:xfrm>
        </p:spPr>
        <p:txBody>
          <a:bodyPr/>
          <a:lstStyle/>
          <a:p>
            <a:r>
              <a:rPr lang="en-US" dirty="0"/>
              <a:t>Utilize MPP Top Ten Quality Metric Resource Guide</a:t>
            </a:r>
          </a:p>
          <a:p>
            <a:pPr lvl="1"/>
            <a:r>
              <a:rPr lang="en-US" sz="2000" dirty="0"/>
              <a:t>Provided to you </a:t>
            </a:r>
          </a:p>
          <a:p>
            <a:r>
              <a:rPr lang="en-US" dirty="0"/>
              <a:t>CPTII Coding, where applicable</a:t>
            </a:r>
          </a:p>
          <a:p>
            <a:pPr lvl="1"/>
            <a:r>
              <a:rPr lang="en-US" sz="2000" dirty="0"/>
              <a:t>Quick reference foldout and encounter type form also provided to you</a:t>
            </a:r>
          </a:p>
          <a:p>
            <a:r>
              <a:rPr lang="en-US" dirty="0"/>
              <a:t>Integration of your EMR with Persivia, Population Health Tool</a:t>
            </a:r>
          </a:p>
          <a:p>
            <a:pPr lvl="1"/>
            <a:r>
              <a:rPr lang="en-US" sz="2000" dirty="0"/>
              <a:t>Provides gaps in care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285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9DAB6-FB6F-4435-8552-9B05E9DF0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Risk Optimization</a:t>
            </a:r>
            <a:br>
              <a:rPr lang="en-US" dirty="0"/>
            </a:br>
            <a:r>
              <a:rPr lang="en-US" sz="2000" dirty="0"/>
              <a:t>Optimal reflection of a population’s care needs by capturing more complete diagnosis, resulting in higher and more appropriate reimbursement and improved care delivery for complex patients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AE8E35-BE99-4F7A-964F-78BD774DA61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29925" y="1745434"/>
            <a:ext cx="9988549" cy="3962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Use Medicare Annual Wellness Visits (AWV) to close quality and risk gaps</a:t>
            </a:r>
          </a:p>
          <a:p>
            <a:pPr lvl="1"/>
            <a:r>
              <a:rPr lang="en-US" sz="2000" dirty="0"/>
              <a:t>Patient lists provided to you quarterly</a:t>
            </a:r>
          </a:p>
          <a:p>
            <a:r>
              <a:rPr lang="en-US" dirty="0"/>
              <a:t>HCC Coding to highest specificity (Average HCC target is 1.0 or higher)</a:t>
            </a:r>
          </a:p>
          <a:p>
            <a:pPr lvl="1"/>
            <a:r>
              <a:rPr lang="en-US" sz="2000" dirty="0"/>
              <a:t>Quick reference foldout provided to you</a:t>
            </a:r>
          </a:p>
          <a:p>
            <a:r>
              <a:rPr lang="en-US" dirty="0"/>
              <a:t>Review the number of codes able to be billed in your EHR on a single encounter.  Will want to allow at least 12 codes per claim.</a:t>
            </a:r>
          </a:p>
          <a:p>
            <a:pPr lvl="1"/>
            <a:r>
              <a:rPr lang="en-US" sz="2000" dirty="0"/>
              <a:t>Some EHRs limit the number of codes that can be included on a claim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391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EB4F2-E264-4F78-B607-0F807C205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Managing Costs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D6399E-DD2D-4F83-8D65-C72DC45B251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37647" y="1653155"/>
            <a:ext cx="9988549" cy="3962400"/>
          </a:xfrm>
        </p:spPr>
        <p:txBody>
          <a:bodyPr/>
          <a:lstStyle/>
          <a:p>
            <a:r>
              <a:rPr lang="en-US" dirty="0"/>
              <a:t>McLaren Network Utilization</a:t>
            </a:r>
          </a:p>
          <a:p>
            <a:pPr lvl="1"/>
            <a:r>
              <a:rPr lang="en-US" dirty="0"/>
              <a:t>Use of in-network providers and facilities</a:t>
            </a:r>
          </a:p>
          <a:p>
            <a:r>
              <a:rPr lang="en-US" dirty="0"/>
              <a:t>Access to Clinical Decision Maker 24/7</a:t>
            </a:r>
          </a:p>
          <a:p>
            <a:pPr lvl="1"/>
            <a:r>
              <a:rPr lang="en-US" dirty="0"/>
              <a:t>After hours contact for patients to reduce visits to Urgent Care/ED</a:t>
            </a:r>
          </a:p>
          <a:p>
            <a:r>
              <a:rPr lang="en-US" dirty="0"/>
              <a:t>High Value Care</a:t>
            </a:r>
          </a:p>
          <a:p>
            <a:pPr lvl="1"/>
            <a:r>
              <a:rPr lang="en-US" dirty="0"/>
              <a:t>Non-duplication of services</a:t>
            </a:r>
          </a:p>
          <a:p>
            <a:pPr lvl="1"/>
            <a:r>
              <a:rPr lang="en-US" dirty="0"/>
              <a:t>Right place, right time, right service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690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A49CA-3FB6-42B0-9555-B87EE831C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Downside Risk is here to stay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380CD5-4C80-492A-B087-AE3836E59CF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01725" y="1732164"/>
            <a:ext cx="9988549" cy="3962400"/>
          </a:xfrm>
        </p:spPr>
        <p:txBody>
          <a:bodyPr/>
          <a:lstStyle/>
          <a:p>
            <a:r>
              <a:rPr lang="en-U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Medicare, Medicaid and Commercial Payors (Employers) are requiring (Value-Based) Upside and Downside Gain sharing contracts where providers are at risk for the cost and quality of care provided to patients. </a:t>
            </a: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F4612F-8533-493D-A771-5FDD41931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7F8B6-4567-8A49-9D99-E5D35017A84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360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4933</TotalTime>
  <Words>951</Words>
  <Application>Microsoft Office PowerPoint</Application>
  <PresentationFormat>Widescreen</PresentationFormat>
  <Paragraphs>128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Symbol</vt:lpstr>
      <vt:lpstr>Times New Roman</vt:lpstr>
      <vt:lpstr>Office Theme</vt:lpstr>
      <vt:lpstr>McLaren High Performance Network New Participant Onboarding</vt:lpstr>
      <vt:lpstr>Accountable Care Organization</vt:lpstr>
      <vt:lpstr>Definitions  </vt:lpstr>
      <vt:lpstr>Keys to Success in Value-Based Care</vt:lpstr>
      <vt:lpstr>Quality Metrics</vt:lpstr>
      <vt:lpstr>Optimizing Quality Performance</vt:lpstr>
      <vt:lpstr>Risk Optimization Optimal reflection of a population’s care needs by capturing more complete diagnosis, resulting in higher and more appropriate reimbursement and improved care delivery for complex patients</vt:lpstr>
      <vt:lpstr>Managing Costs</vt:lpstr>
      <vt:lpstr>Downside Risk is here to stay</vt:lpstr>
      <vt:lpstr>Downside Risk</vt:lpstr>
      <vt:lpstr>Downside Risk- What do I need to do?</vt:lpstr>
      <vt:lpstr>Downside Risk – Best Practices</vt:lpstr>
      <vt:lpstr>How Care Coordination Impacts Quality &amp; Cost</vt:lpstr>
      <vt:lpstr>Care Coordination Referrals</vt:lpstr>
      <vt:lpstr>Reports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Welcome!</dc:title>
  <dc:creator>Smith, Dawn</dc:creator>
  <cp:lastModifiedBy>Smith, Dawn</cp:lastModifiedBy>
  <cp:revision>62</cp:revision>
  <dcterms:created xsi:type="dcterms:W3CDTF">2021-02-24T19:51:14Z</dcterms:created>
  <dcterms:modified xsi:type="dcterms:W3CDTF">2022-04-25T13:09:47Z</dcterms:modified>
</cp:coreProperties>
</file>